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8" r:id="rId2"/>
    <p:sldId id="2486" r:id="rId3"/>
    <p:sldId id="2490" r:id="rId4"/>
    <p:sldId id="2491" r:id="rId5"/>
    <p:sldId id="2492" r:id="rId6"/>
    <p:sldId id="2460" r:id="rId7"/>
    <p:sldId id="2489" r:id="rId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p:normalViewPr>
  <p:slideViewPr>
    <p:cSldViewPr snapToGrid="0">
      <p:cViewPr varScale="1">
        <p:scale>
          <a:sx n="77" d="100"/>
          <a:sy n="77" d="100"/>
        </p:scale>
        <p:origin x="268" y="6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8A2F2BE-9C68-494F-45E8-8B9AB22CA7B0}"/>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8B390E9-AC1A-07ED-BC37-4A414EE1B36D}"/>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endParaRPr kumimoji="1" lang="ja-JP" altLang="en-US" dirty="0"/>
          </a:p>
        </p:txBody>
      </p:sp>
      <p:sp>
        <p:nvSpPr>
          <p:cNvPr id="4" name="フッター プレースホルダー 3">
            <a:extLst>
              <a:ext uri="{FF2B5EF4-FFF2-40B4-BE49-F238E27FC236}">
                <a16:creationId xmlns:a16="http://schemas.microsoft.com/office/drawing/2014/main" id="{BFDDA371-AFFF-5AA3-EDDD-F1C81D157CCB}"/>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A0B9464-B472-0208-23F8-C9F2B1B51720}"/>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D7F16F03-3C9E-4753-9E3F-6EA910F40280}" type="slidenum">
              <a:rPr kumimoji="1" lang="ja-JP" altLang="en-US" smtClean="0"/>
              <a:t>‹#›</a:t>
            </a:fld>
            <a:endParaRPr kumimoji="1" lang="ja-JP" altLang="en-US"/>
          </a:p>
        </p:txBody>
      </p:sp>
    </p:spTree>
    <p:extLst>
      <p:ext uri="{BB962C8B-B14F-4D97-AF65-F5344CB8AC3E}">
        <p14:creationId xmlns:p14="http://schemas.microsoft.com/office/powerpoint/2010/main" val="8917583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D406E4-D79F-4D61-96CD-AD1B9F2BF83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8DCD929-1D79-4A1E-AE07-0F1434C8F9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74C5470-0237-479B-B585-7EF4C98FD9A7}"/>
              </a:ext>
            </a:extLst>
          </p:cNvPr>
          <p:cNvSpPr>
            <a:spLocks noGrp="1"/>
          </p:cNvSpPr>
          <p:nvPr>
            <p:ph type="dt" sz="half" idx="10"/>
          </p:nvPr>
        </p:nvSpPr>
        <p:spPr/>
        <p:txBody>
          <a:bodyPr/>
          <a:lstStyle/>
          <a:p>
            <a:fld id="{E0B935F7-9D3A-4E71-92A8-C8942D03F3CB}" type="datetimeFigureOut">
              <a:rPr kumimoji="1" lang="ja-JP" altLang="en-US" smtClean="0"/>
              <a:t>2026/2/17</a:t>
            </a:fld>
            <a:endParaRPr kumimoji="1" lang="ja-JP" altLang="en-US"/>
          </a:p>
        </p:txBody>
      </p:sp>
      <p:sp>
        <p:nvSpPr>
          <p:cNvPr id="5" name="フッター プレースホルダー 4">
            <a:extLst>
              <a:ext uri="{FF2B5EF4-FFF2-40B4-BE49-F238E27FC236}">
                <a16:creationId xmlns:a16="http://schemas.microsoft.com/office/drawing/2014/main" id="{364A52B2-3BB1-425C-BCD5-98AFCE92E7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1F50FC-68D2-424E-9CA3-F5D6D3181BFD}"/>
              </a:ext>
            </a:extLst>
          </p:cNvPr>
          <p:cNvSpPr>
            <a:spLocks noGrp="1"/>
          </p:cNvSpPr>
          <p:nvPr>
            <p:ph type="sldNum" sz="quarter" idx="12"/>
          </p:nvPr>
        </p:nvSpPr>
        <p:spPr/>
        <p:txBody>
          <a:bodyPr/>
          <a:lstStyle/>
          <a:p>
            <a:fld id="{43EDC2CB-F011-46F5-A9B3-EAFB6D3F2457}" type="slidenum">
              <a:rPr kumimoji="1" lang="ja-JP" altLang="en-US" smtClean="0"/>
              <a:t>‹#›</a:t>
            </a:fld>
            <a:endParaRPr kumimoji="1" lang="ja-JP" altLang="en-US"/>
          </a:p>
        </p:txBody>
      </p:sp>
    </p:spTree>
    <p:extLst>
      <p:ext uri="{BB962C8B-B14F-4D97-AF65-F5344CB8AC3E}">
        <p14:creationId xmlns:p14="http://schemas.microsoft.com/office/powerpoint/2010/main" val="2995703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2AD38F-199E-4508-B77E-682FB638AA4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685F54E-27A1-4ED5-9E3B-AC98D32A95B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0DF593-DE94-4297-9490-FC8926EB9695}"/>
              </a:ext>
            </a:extLst>
          </p:cNvPr>
          <p:cNvSpPr>
            <a:spLocks noGrp="1"/>
          </p:cNvSpPr>
          <p:nvPr>
            <p:ph type="dt" sz="half" idx="10"/>
          </p:nvPr>
        </p:nvSpPr>
        <p:spPr/>
        <p:txBody>
          <a:bodyPr/>
          <a:lstStyle/>
          <a:p>
            <a:fld id="{E0B935F7-9D3A-4E71-92A8-C8942D03F3CB}" type="datetimeFigureOut">
              <a:rPr kumimoji="1" lang="ja-JP" altLang="en-US" smtClean="0"/>
              <a:t>2026/2/17</a:t>
            </a:fld>
            <a:endParaRPr kumimoji="1" lang="ja-JP" altLang="en-US"/>
          </a:p>
        </p:txBody>
      </p:sp>
      <p:sp>
        <p:nvSpPr>
          <p:cNvPr id="5" name="フッター プレースホルダー 4">
            <a:extLst>
              <a:ext uri="{FF2B5EF4-FFF2-40B4-BE49-F238E27FC236}">
                <a16:creationId xmlns:a16="http://schemas.microsoft.com/office/drawing/2014/main" id="{0291F78F-C805-468D-B0D7-BB58CFB09B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594F44-6D84-4489-8B03-995FC4BFE5D7}"/>
              </a:ext>
            </a:extLst>
          </p:cNvPr>
          <p:cNvSpPr>
            <a:spLocks noGrp="1"/>
          </p:cNvSpPr>
          <p:nvPr>
            <p:ph type="sldNum" sz="quarter" idx="12"/>
          </p:nvPr>
        </p:nvSpPr>
        <p:spPr/>
        <p:txBody>
          <a:bodyPr/>
          <a:lstStyle/>
          <a:p>
            <a:fld id="{43EDC2CB-F011-46F5-A9B3-EAFB6D3F2457}" type="slidenum">
              <a:rPr kumimoji="1" lang="ja-JP" altLang="en-US" smtClean="0"/>
              <a:t>‹#›</a:t>
            </a:fld>
            <a:endParaRPr kumimoji="1" lang="ja-JP" altLang="en-US"/>
          </a:p>
        </p:txBody>
      </p:sp>
    </p:spTree>
    <p:extLst>
      <p:ext uri="{BB962C8B-B14F-4D97-AF65-F5344CB8AC3E}">
        <p14:creationId xmlns:p14="http://schemas.microsoft.com/office/powerpoint/2010/main" val="178527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181774E-C19F-4EEE-8148-BE025ACCAA0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734FC0D-CAEF-4409-B399-6CEC93CB66A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3B41BF-4074-451C-AC56-E98ED973B590}"/>
              </a:ext>
            </a:extLst>
          </p:cNvPr>
          <p:cNvSpPr>
            <a:spLocks noGrp="1"/>
          </p:cNvSpPr>
          <p:nvPr>
            <p:ph type="dt" sz="half" idx="10"/>
          </p:nvPr>
        </p:nvSpPr>
        <p:spPr/>
        <p:txBody>
          <a:bodyPr/>
          <a:lstStyle/>
          <a:p>
            <a:fld id="{E0B935F7-9D3A-4E71-92A8-C8942D03F3CB}" type="datetimeFigureOut">
              <a:rPr kumimoji="1" lang="ja-JP" altLang="en-US" smtClean="0"/>
              <a:t>2026/2/17</a:t>
            </a:fld>
            <a:endParaRPr kumimoji="1" lang="ja-JP" altLang="en-US"/>
          </a:p>
        </p:txBody>
      </p:sp>
      <p:sp>
        <p:nvSpPr>
          <p:cNvPr id="5" name="フッター プレースホルダー 4">
            <a:extLst>
              <a:ext uri="{FF2B5EF4-FFF2-40B4-BE49-F238E27FC236}">
                <a16:creationId xmlns:a16="http://schemas.microsoft.com/office/drawing/2014/main" id="{F58E2CEA-F54F-4F08-9918-9880EA2905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8C6D97-2827-4727-9196-4285F87525B3}"/>
              </a:ext>
            </a:extLst>
          </p:cNvPr>
          <p:cNvSpPr>
            <a:spLocks noGrp="1"/>
          </p:cNvSpPr>
          <p:nvPr>
            <p:ph type="sldNum" sz="quarter" idx="12"/>
          </p:nvPr>
        </p:nvSpPr>
        <p:spPr/>
        <p:txBody>
          <a:bodyPr/>
          <a:lstStyle/>
          <a:p>
            <a:fld id="{43EDC2CB-F011-46F5-A9B3-EAFB6D3F2457}" type="slidenum">
              <a:rPr kumimoji="1" lang="ja-JP" altLang="en-US" smtClean="0"/>
              <a:t>‹#›</a:t>
            </a:fld>
            <a:endParaRPr kumimoji="1" lang="ja-JP" altLang="en-US"/>
          </a:p>
        </p:txBody>
      </p:sp>
    </p:spTree>
    <p:extLst>
      <p:ext uri="{BB962C8B-B14F-4D97-AF65-F5344CB8AC3E}">
        <p14:creationId xmlns:p14="http://schemas.microsoft.com/office/powerpoint/2010/main" val="414716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19A9CB-AABA-4ADA-B76B-AB2EF6C1DA3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7A56E3-30B6-4709-8527-B019BC4F4D8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8DACB9-1280-4394-8D05-2BD7A92A9AD7}"/>
              </a:ext>
            </a:extLst>
          </p:cNvPr>
          <p:cNvSpPr>
            <a:spLocks noGrp="1"/>
          </p:cNvSpPr>
          <p:nvPr>
            <p:ph type="dt" sz="half" idx="10"/>
          </p:nvPr>
        </p:nvSpPr>
        <p:spPr/>
        <p:txBody>
          <a:bodyPr/>
          <a:lstStyle/>
          <a:p>
            <a:fld id="{E0B935F7-9D3A-4E71-92A8-C8942D03F3CB}" type="datetimeFigureOut">
              <a:rPr kumimoji="1" lang="ja-JP" altLang="en-US" smtClean="0"/>
              <a:t>2026/2/17</a:t>
            </a:fld>
            <a:endParaRPr kumimoji="1" lang="ja-JP" altLang="en-US"/>
          </a:p>
        </p:txBody>
      </p:sp>
      <p:sp>
        <p:nvSpPr>
          <p:cNvPr id="5" name="フッター プレースホルダー 4">
            <a:extLst>
              <a:ext uri="{FF2B5EF4-FFF2-40B4-BE49-F238E27FC236}">
                <a16:creationId xmlns:a16="http://schemas.microsoft.com/office/drawing/2014/main" id="{27B4A232-1BA8-4BCA-96A1-C5400DEFCA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ABB43E-2534-4DE3-B6C0-8CC29BBACAF4}"/>
              </a:ext>
            </a:extLst>
          </p:cNvPr>
          <p:cNvSpPr>
            <a:spLocks noGrp="1"/>
          </p:cNvSpPr>
          <p:nvPr>
            <p:ph type="sldNum" sz="quarter" idx="12"/>
          </p:nvPr>
        </p:nvSpPr>
        <p:spPr/>
        <p:txBody>
          <a:bodyPr/>
          <a:lstStyle/>
          <a:p>
            <a:fld id="{43EDC2CB-F011-46F5-A9B3-EAFB6D3F2457}" type="slidenum">
              <a:rPr kumimoji="1" lang="ja-JP" altLang="en-US" smtClean="0"/>
              <a:t>‹#›</a:t>
            </a:fld>
            <a:endParaRPr kumimoji="1" lang="ja-JP" altLang="en-US"/>
          </a:p>
        </p:txBody>
      </p:sp>
    </p:spTree>
    <p:extLst>
      <p:ext uri="{BB962C8B-B14F-4D97-AF65-F5344CB8AC3E}">
        <p14:creationId xmlns:p14="http://schemas.microsoft.com/office/powerpoint/2010/main" val="22672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93DB9D-DC8A-41B9-B412-9FAC264E6EF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230E51-747A-47BB-A584-6E0F4453B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D7F57FB-BB80-4C4A-907B-6DFA045EA57D}"/>
              </a:ext>
            </a:extLst>
          </p:cNvPr>
          <p:cNvSpPr>
            <a:spLocks noGrp="1"/>
          </p:cNvSpPr>
          <p:nvPr>
            <p:ph type="dt" sz="half" idx="10"/>
          </p:nvPr>
        </p:nvSpPr>
        <p:spPr/>
        <p:txBody>
          <a:bodyPr/>
          <a:lstStyle/>
          <a:p>
            <a:fld id="{E0B935F7-9D3A-4E71-92A8-C8942D03F3CB}" type="datetimeFigureOut">
              <a:rPr kumimoji="1" lang="ja-JP" altLang="en-US" smtClean="0"/>
              <a:t>2026/2/17</a:t>
            </a:fld>
            <a:endParaRPr kumimoji="1" lang="ja-JP" altLang="en-US"/>
          </a:p>
        </p:txBody>
      </p:sp>
      <p:sp>
        <p:nvSpPr>
          <p:cNvPr id="5" name="フッター プレースホルダー 4">
            <a:extLst>
              <a:ext uri="{FF2B5EF4-FFF2-40B4-BE49-F238E27FC236}">
                <a16:creationId xmlns:a16="http://schemas.microsoft.com/office/drawing/2014/main" id="{F900A41C-52FC-417E-BDF5-11DCF6D0A5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E54705-0783-4467-B3BA-069763EA5750}"/>
              </a:ext>
            </a:extLst>
          </p:cNvPr>
          <p:cNvSpPr>
            <a:spLocks noGrp="1"/>
          </p:cNvSpPr>
          <p:nvPr>
            <p:ph type="sldNum" sz="quarter" idx="12"/>
          </p:nvPr>
        </p:nvSpPr>
        <p:spPr/>
        <p:txBody>
          <a:bodyPr/>
          <a:lstStyle/>
          <a:p>
            <a:fld id="{43EDC2CB-F011-46F5-A9B3-EAFB6D3F2457}" type="slidenum">
              <a:rPr kumimoji="1" lang="ja-JP" altLang="en-US" smtClean="0"/>
              <a:t>‹#›</a:t>
            </a:fld>
            <a:endParaRPr kumimoji="1" lang="ja-JP" altLang="en-US"/>
          </a:p>
        </p:txBody>
      </p:sp>
    </p:spTree>
    <p:extLst>
      <p:ext uri="{BB962C8B-B14F-4D97-AF65-F5344CB8AC3E}">
        <p14:creationId xmlns:p14="http://schemas.microsoft.com/office/powerpoint/2010/main" val="77487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EAFB98-4666-44E8-B3D5-18FF7C50032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38C5D4-38E3-43AA-981C-764141A9BFD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6A8CDD5-93B3-4FF2-AA24-1A5378E2FB5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79E2A5B-03E9-4074-BD96-A3ECC8FD0700}"/>
              </a:ext>
            </a:extLst>
          </p:cNvPr>
          <p:cNvSpPr>
            <a:spLocks noGrp="1"/>
          </p:cNvSpPr>
          <p:nvPr>
            <p:ph type="dt" sz="half" idx="10"/>
          </p:nvPr>
        </p:nvSpPr>
        <p:spPr/>
        <p:txBody>
          <a:bodyPr/>
          <a:lstStyle/>
          <a:p>
            <a:fld id="{E0B935F7-9D3A-4E71-92A8-C8942D03F3CB}" type="datetimeFigureOut">
              <a:rPr kumimoji="1" lang="ja-JP" altLang="en-US" smtClean="0"/>
              <a:t>2026/2/17</a:t>
            </a:fld>
            <a:endParaRPr kumimoji="1" lang="ja-JP" altLang="en-US"/>
          </a:p>
        </p:txBody>
      </p:sp>
      <p:sp>
        <p:nvSpPr>
          <p:cNvPr id="6" name="フッター プレースホルダー 5">
            <a:extLst>
              <a:ext uri="{FF2B5EF4-FFF2-40B4-BE49-F238E27FC236}">
                <a16:creationId xmlns:a16="http://schemas.microsoft.com/office/drawing/2014/main" id="{C2E1B7AD-A40B-4D6E-9A37-F87A0A3BD88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C5F91C-291D-404D-AE95-ACCDD44C4528}"/>
              </a:ext>
            </a:extLst>
          </p:cNvPr>
          <p:cNvSpPr>
            <a:spLocks noGrp="1"/>
          </p:cNvSpPr>
          <p:nvPr>
            <p:ph type="sldNum" sz="quarter" idx="12"/>
          </p:nvPr>
        </p:nvSpPr>
        <p:spPr/>
        <p:txBody>
          <a:bodyPr/>
          <a:lstStyle/>
          <a:p>
            <a:fld id="{43EDC2CB-F011-46F5-A9B3-EAFB6D3F2457}" type="slidenum">
              <a:rPr kumimoji="1" lang="ja-JP" altLang="en-US" smtClean="0"/>
              <a:t>‹#›</a:t>
            </a:fld>
            <a:endParaRPr kumimoji="1" lang="ja-JP" altLang="en-US"/>
          </a:p>
        </p:txBody>
      </p:sp>
    </p:spTree>
    <p:extLst>
      <p:ext uri="{BB962C8B-B14F-4D97-AF65-F5344CB8AC3E}">
        <p14:creationId xmlns:p14="http://schemas.microsoft.com/office/powerpoint/2010/main" val="297100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96BA42-C9BA-46F4-B8ED-2BEE0B10241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9320B06-C0E1-4D7A-8C87-791097CFA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0B7D96D-074E-41A0-96E8-DE86DD68A6F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4634CD6-B817-4082-96F8-D507A8F9A8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9B584AC-832F-484D-9FB9-7F61F861020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5B56452-55AF-42F6-90FD-B63EF4F102E9}"/>
              </a:ext>
            </a:extLst>
          </p:cNvPr>
          <p:cNvSpPr>
            <a:spLocks noGrp="1"/>
          </p:cNvSpPr>
          <p:nvPr>
            <p:ph type="dt" sz="half" idx="10"/>
          </p:nvPr>
        </p:nvSpPr>
        <p:spPr/>
        <p:txBody>
          <a:bodyPr/>
          <a:lstStyle/>
          <a:p>
            <a:fld id="{E0B935F7-9D3A-4E71-92A8-C8942D03F3CB}" type="datetimeFigureOut">
              <a:rPr kumimoji="1" lang="ja-JP" altLang="en-US" smtClean="0"/>
              <a:t>2026/2/17</a:t>
            </a:fld>
            <a:endParaRPr kumimoji="1" lang="ja-JP" altLang="en-US"/>
          </a:p>
        </p:txBody>
      </p:sp>
      <p:sp>
        <p:nvSpPr>
          <p:cNvPr id="8" name="フッター プレースホルダー 7">
            <a:extLst>
              <a:ext uri="{FF2B5EF4-FFF2-40B4-BE49-F238E27FC236}">
                <a16:creationId xmlns:a16="http://schemas.microsoft.com/office/drawing/2014/main" id="{1A79302D-EF46-4DE4-9C49-0715D30722F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BF29648-9C71-44A7-B045-E2382FAFA748}"/>
              </a:ext>
            </a:extLst>
          </p:cNvPr>
          <p:cNvSpPr>
            <a:spLocks noGrp="1"/>
          </p:cNvSpPr>
          <p:nvPr>
            <p:ph type="sldNum" sz="quarter" idx="12"/>
          </p:nvPr>
        </p:nvSpPr>
        <p:spPr/>
        <p:txBody>
          <a:bodyPr/>
          <a:lstStyle/>
          <a:p>
            <a:fld id="{43EDC2CB-F011-46F5-A9B3-EAFB6D3F2457}" type="slidenum">
              <a:rPr kumimoji="1" lang="ja-JP" altLang="en-US" smtClean="0"/>
              <a:t>‹#›</a:t>
            </a:fld>
            <a:endParaRPr kumimoji="1" lang="ja-JP" altLang="en-US"/>
          </a:p>
        </p:txBody>
      </p:sp>
    </p:spTree>
    <p:extLst>
      <p:ext uri="{BB962C8B-B14F-4D97-AF65-F5344CB8AC3E}">
        <p14:creationId xmlns:p14="http://schemas.microsoft.com/office/powerpoint/2010/main" val="10495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621E34-3034-4A57-8CB1-66EF18F45B0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E3CD12-7FC0-4F04-A325-7C2383208170}"/>
              </a:ext>
            </a:extLst>
          </p:cNvPr>
          <p:cNvSpPr>
            <a:spLocks noGrp="1"/>
          </p:cNvSpPr>
          <p:nvPr>
            <p:ph type="dt" sz="half" idx="10"/>
          </p:nvPr>
        </p:nvSpPr>
        <p:spPr/>
        <p:txBody>
          <a:bodyPr/>
          <a:lstStyle/>
          <a:p>
            <a:fld id="{E0B935F7-9D3A-4E71-92A8-C8942D03F3CB}" type="datetimeFigureOut">
              <a:rPr kumimoji="1" lang="ja-JP" altLang="en-US" smtClean="0"/>
              <a:t>2026/2/17</a:t>
            </a:fld>
            <a:endParaRPr kumimoji="1" lang="ja-JP" altLang="en-US"/>
          </a:p>
        </p:txBody>
      </p:sp>
      <p:sp>
        <p:nvSpPr>
          <p:cNvPr id="4" name="フッター プレースホルダー 3">
            <a:extLst>
              <a:ext uri="{FF2B5EF4-FFF2-40B4-BE49-F238E27FC236}">
                <a16:creationId xmlns:a16="http://schemas.microsoft.com/office/drawing/2014/main" id="{95EA1716-704C-4679-9E3D-E1C334A5FA0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D0D4046-FE75-40AD-A973-5E935D6ED536}"/>
              </a:ext>
            </a:extLst>
          </p:cNvPr>
          <p:cNvSpPr>
            <a:spLocks noGrp="1"/>
          </p:cNvSpPr>
          <p:nvPr>
            <p:ph type="sldNum" sz="quarter" idx="12"/>
          </p:nvPr>
        </p:nvSpPr>
        <p:spPr/>
        <p:txBody>
          <a:bodyPr/>
          <a:lstStyle/>
          <a:p>
            <a:fld id="{43EDC2CB-F011-46F5-A9B3-EAFB6D3F2457}" type="slidenum">
              <a:rPr kumimoji="1" lang="ja-JP" altLang="en-US" smtClean="0"/>
              <a:t>‹#›</a:t>
            </a:fld>
            <a:endParaRPr kumimoji="1" lang="ja-JP" altLang="en-US"/>
          </a:p>
        </p:txBody>
      </p:sp>
    </p:spTree>
    <p:extLst>
      <p:ext uri="{BB962C8B-B14F-4D97-AF65-F5344CB8AC3E}">
        <p14:creationId xmlns:p14="http://schemas.microsoft.com/office/powerpoint/2010/main" val="136981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1837916-3DAF-41AF-9ED1-1A75E32E6E6D}"/>
              </a:ext>
            </a:extLst>
          </p:cNvPr>
          <p:cNvSpPr>
            <a:spLocks noGrp="1"/>
          </p:cNvSpPr>
          <p:nvPr>
            <p:ph type="dt" sz="half" idx="10"/>
          </p:nvPr>
        </p:nvSpPr>
        <p:spPr/>
        <p:txBody>
          <a:bodyPr/>
          <a:lstStyle/>
          <a:p>
            <a:fld id="{E0B935F7-9D3A-4E71-92A8-C8942D03F3CB}" type="datetimeFigureOut">
              <a:rPr kumimoji="1" lang="ja-JP" altLang="en-US" smtClean="0"/>
              <a:t>2026/2/17</a:t>
            </a:fld>
            <a:endParaRPr kumimoji="1" lang="ja-JP" altLang="en-US"/>
          </a:p>
        </p:txBody>
      </p:sp>
      <p:sp>
        <p:nvSpPr>
          <p:cNvPr id="3" name="フッター プレースホルダー 2">
            <a:extLst>
              <a:ext uri="{FF2B5EF4-FFF2-40B4-BE49-F238E27FC236}">
                <a16:creationId xmlns:a16="http://schemas.microsoft.com/office/drawing/2014/main" id="{2567B8E8-C8D1-4F00-95E2-61395284F6A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CD40ADE-F4B5-43E2-B42D-3246A53D262B}"/>
              </a:ext>
            </a:extLst>
          </p:cNvPr>
          <p:cNvSpPr>
            <a:spLocks noGrp="1"/>
          </p:cNvSpPr>
          <p:nvPr>
            <p:ph type="sldNum" sz="quarter" idx="12"/>
          </p:nvPr>
        </p:nvSpPr>
        <p:spPr/>
        <p:txBody>
          <a:bodyPr/>
          <a:lstStyle/>
          <a:p>
            <a:fld id="{43EDC2CB-F011-46F5-A9B3-EAFB6D3F2457}" type="slidenum">
              <a:rPr kumimoji="1" lang="ja-JP" altLang="en-US" smtClean="0"/>
              <a:t>‹#›</a:t>
            </a:fld>
            <a:endParaRPr kumimoji="1" lang="ja-JP" altLang="en-US"/>
          </a:p>
        </p:txBody>
      </p:sp>
    </p:spTree>
    <p:extLst>
      <p:ext uri="{BB962C8B-B14F-4D97-AF65-F5344CB8AC3E}">
        <p14:creationId xmlns:p14="http://schemas.microsoft.com/office/powerpoint/2010/main" val="313939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EF2443-BB2F-4951-8152-389FA56329C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2701536-7D8A-46F1-A2B2-23A0180DD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33DA3E6-F116-4FF6-97AB-61D1E4041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1F162A-EFF5-4F10-BB86-3C882A71673D}"/>
              </a:ext>
            </a:extLst>
          </p:cNvPr>
          <p:cNvSpPr>
            <a:spLocks noGrp="1"/>
          </p:cNvSpPr>
          <p:nvPr>
            <p:ph type="dt" sz="half" idx="10"/>
          </p:nvPr>
        </p:nvSpPr>
        <p:spPr/>
        <p:txBody>
          <a:bodyPr/>
          <a:lstStyle/>
          <a:p>
            <a:fld id="{E0B935F7-9D3A-4E71-92A8-C8942D03F3CB}" type="datetimeFigureOut">
              <a:rPr kumimoji="1" lang="ja-JP" altLang="en-US" smtClean="0"/>
              <a:t>2026/2/17</a:t>
            </a:fld>
            <a:endParaRPr kumimoji="1" lang="ja-JP" altLang="en-US"/>
          </a:p>
        </p:txBody>
      </p:sp>
      <p:sp>
        <p:nvSpPr>
          <p:cNvPr id="6" name="フッター プレースホルダー 5">
            <a:extLst>
              <a:ext uri="{FF2B5EF4-FFF2-40B4-BE49-F238E27FC236}">
                <a16:creationId xmlns:a16="http://schemas.microsoft.com/office/drawing/2014/main" id="{E0B3B820-7C7E-43E0-A3ED-29CEE3044D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175D6A-01FB-4B43-87E8-7C76EDCA09A3}"/>
              </a:ext>
            </a:extLst>
          </p:cNvPr>
          <p:cNvSpPr>
            <a:spLocks noGrp="1"/>
          </p:cNvSpPr>
          <p:nvPr>
            <p:ph type="sldNum" sz="quarter" idx="12"/>
          </p:nvPr>
        </p:nvSpPr>
        <p:spPr/>
        <p:txBody>
          <a:bodyPr/>
          <a:lstStyle/>
          <a:p>
            <a:fld id="{43EDC2CB-F011-46F5-A9B3-EAFB6D3F2457}" type="slidenum">
              <a:rPr kumimoji="1" lang="ja-JP" altLang="en-US" smtClean="0"/>
              <a:t>‹#›</a:t>
            </a:fld>
            <a:endParaRPr kumimoji="1" lang="ja-JP" altLang="en-US"/>
          </a:p>
        </p:txBody>
      </p:sp>
    </p:spTree>
    <p:extLst>
      <p:ext uri="{BB962C8B-B14F-4D97-AF65-F5344CB8AC3E}">
        <p14:creationId xmlns:p14="http://schemas.microsoft.com/office/powerpoint/2010/main" val="3610567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6925F-220A-4527-B5A3-BB025E139C3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61BF576-4523-439E-815E-D95C6D4A0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9FA03AC-3E10-4971-B79E-080611B4F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8F2E7AB-9963-4F2A-A447-E33397BCDCB0}"/>
              </a:ext>
            </a:extLst>
          </p:cNvPr>
          <p:cNvSpPr>
            <a:spLocks noGrp="1"/>
          </p:cNvSpPr>
          <p:nvPr>
            <p:ph type="dt" sz="half" idx="10"/>
          </p:nvPr>
        </p:nvSpPr>
        <p:spPr/>
        <p:txBody>
          <a:bodyPr/>
          <a:lstStyle/>
          <a:p>
            <a:fld id="{E0B935F7-9D3A-4E71-92A8-C8942D03F3CB}" type="datetimeFigureOut">
              <a:rPr kumimoji="1" lang="ja-JP" altLang="en-US" smtClean="0"/>
              <a:t>2026/2/17</a:t>
            </a:fld>
            <a:endParaRPr kumimoji="1" lang="ja-JP" altLang="en-US"/>
          </a:p>
        </p:txBody>
      </p:sp>
      <p:sp>
        <p:nvSpPr>
          <p:cNvPr id="6" name="フッター プレースホルダー 5">
            <a:extLst>
              <a:ext uri="{FF2B5EF4-FFF2-40B4-BE49-F238E27FC236}">
                <a16:creationId xmlns:a16="http://schemas.microsoft.com/office/drawing/2014/main" id="{11DDFE7E-EBDB-495C-B671-B0AE963908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C7F806C-DD6B-4F64-882C-CFB75C1BDFE3}"/>
              </a:ext>
            </a:extLst>
          </p:cNvPr>
          <p:cNvSpPr>
            <a:spLocks noGrp="1"/>
          </p:cNvSpPr>
          <p:nvPr>
            <p:ph type="sldNum" sz="quarter" idx="12"/>
          </p:nvPr>
        </p:nvSpPr>
        <p:spPr/>
        <p:txBody>
          <a:bodyPr/>
          <a:lstStyle/>
          <a:p>
            <a:fld id="{43EDC2CB-F011-46F5-A9B3-EAFB6D3F2457}" type="slidenum">
              <a:rPr kumimoji="1" lang="ja-JP" altLang="en-US" smtClean="0"/>
              <a:t>‹#›</a:t>
            </a:fld>
            <a:endParaRPr kumimoji="1" lang="ja-JP" altLang="en-US"/>
          </a:p>
        </p:txBody>
      </p:sp>
    </p:spTree>
    <p:extLst>
      <p:ext uri="{BB962C8B-B14F-4D97-AF65-F5344CB8AC3E}">
        <p14:creationId xmlns:p14="http://schemas.microsoft.com/office/powerpoint/2010/main" val="4145847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B941F06-F6D2-48C9-9562-B81A0FF4DD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FC86A6D-BA45-4613-8415-58A7607147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55AE92-2870-4E84-8478-9E19A4CBA0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935F7-9D3A-4E71-92A8-C8942D03F3CB}" type="datetimeFigureOut">
              <a:rPr kumimoji="1" lang="ja-JP" altLang="en-US" smtClean="0"/>
              <a:t>2026/2/17</a:t>
            </a:fld>
            <a:endParaRPr kumimoji="1" lang="ja-JP" altLang="en-US"/>
          </a:p>
        </p:txBody>
      </p:sp>
      <p:sp>
        <p:nvSpPr>
          <p:cNvPr id="5" name="フッター プレースホルダー 4">
            <a:extLst>
              <a:ext uri="{FF2B5EF4-FFF2-40B4-BE49-F238E27FC236}">
                <a16:creationId xmlns:a16="http://schemas.microsoft.com/office/drawing/2014/main" id="{59006C51-9FDA-47AB-81DA-4766BBB885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BB440F4-B86A-4458-8352-C8F1F048A1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DC2CB-F011-46F5-A9B3-EAFB6D3F2457}" type="slidenum">
              <a:rPr kumimoji="1" lang="ja-JP" altLang="en-US" smtClean="0"/>
              <a:t>‹#›</a:t>
            </a:fld>
            <a:endParaRPr kumimoji="1" lang="ja-JP" altLang="en-US"/>
          </a:p>
        </p:txBody>
      </p:sp>
    </p:spTree>
    <p:extLst>
      <p:ext uri="{BB962C8B-B14F-4D97-AF65-F5344CB8AC3E}">
        <p14:creationId xmlns:p14="http://schemas.microsoft.com/office/powerpoint/2010/main" val="2112765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3D04E7-7DAC-4D08-A6DD-EACDF02759D0}"/>
              </a:ext>
            </a:extLst>
          </p:cNvPr>
          <p:cNvSpPr txBox="1"/>
          <p:nvPr/>
        </p:nvSpPr>
        <p:spPr>
          <a:xfrm>
            <a:off x="958788" y="497150"/>
            <a:ext cx="11061577" cy="4708981"/>
          </a:xfrm>
          <a:prstGeom prst="rect">
            <a:avLst/>
          </a:prstGeom>
          <a:noFill/>
        </p:spPr>
        <p:txBody>
          <a:bodyPr wrap="square" rtlCol="0">
            <a:spAutoFit/>
          </a:bodyPr>
          <a:lstStyle/>
          <a:p>
            <a:r>
              <a:rPr kumimoji="1" lang="ja-JP" altLang="en-US" sz="3200" b="1" dirty="0">
                <a:solidFill>
                  <a:srgbClr val="FF0000"/>
                </a:solidFill>
                <a:latin typeface="Meiryo UI" panose="020B0604030504040204" pitchFamily="50" charset="-128"/>
                <a:ea typeface="Meiryo UI" panose="020B0604030504040204" pitchFamily="50" charset="-128"/>
              </a:rPr>
              <a:t>渋谷区内の事業者</a:t>
            </a:r>
            <a:r>
              <a:rPr kumimoji="1" lang="ja-JP" altLang="en-US" sz="3200" dirty="0">
                <a:latin typeface="Meiryo UI" panose="020B0604030504040204" pitchFamily="50" charset="-128"/>
                <a:ea typeface="Meiryo UI" panose="020B0604030504040204" pitchFamily="50" charset="-128"/>
              </a:rPr>
              <a:t>様へのお知らせ</a:t>
            </a:r>
            <a:endParaRPr kumimoji="1" lang="en-US" altLang="ja-JP" sz="3200" dirty="0">
              <a:latin typeface="Meiryo UI" panose="020B0604030504040204" pitchFamily="50" charset="-128"/>
              <a:ea typeface="Meiryo UI" panose="020B0604030504040204" pitchFamily="50" charset="-128"/>
            </a:endParaRPr>
          </a:p>
          <a:p>
            <a:endParaRPr lang="en-US" altLang="ja-JP" sz="28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渋谷区医師会では“日本医師会の産業医モデル事業”として</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地元医師会が推薦する産業医による“事業者様のニーズに合った産業医”の</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サービスの提供を始めました。</a:t>
            </a:r>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地域の医師会員のネットワークがあるからこそできる“地域密着の産業医業務”を</a:t>
            </a:r>
            <a:endParaRPr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提供させていただきますので、この機会に是非ご利用下さい。</a:t>
            </a:r>
            <a:endParaRPr kumimoji="1"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サービス内容につきましては、以下のチラシや案内をご覧いただき、</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医師会事務局までお気軽にお電話下さい。</a:t>
            </a:r>
            <a:endParaRPr lang="en-US" altLang="ja-JP" sz="2400" dirty="0">
              <a:latin typeface="Meiryo UI" panose="020B0604030504040204" pitchFamily="50" charset="-128"/>
              <a:ea typeface="Meiryo UI" panose="020B0604030504040204" pitchFamily="50" charset="-128"/>
            </a:endParaRPr>
          </a:p>
          <a:p>
            <a:endParaRPr kumimoji="1" lang="ja-JP" altLang="en-US" sz="2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460BBD7A-4F5D-4945-87B5-54D58BE591A7}"/>
              </a:ext>
            </a:extLst>
          </p:cNvPr>
          <p:cNvSpPr txBox="1"/>
          <p:nvPr/>
        </p:nvSpPr>
        <p:spPr>
          <a:xfrm>
            <a:off x="4891596" y="5467709"/>
            <a:ext cx="1358284" cy="369332"/>
          </a:xfrm>
          <a:prstGeom prst="rect">
            <a:avLst/>
          </a:prstGeom>
          <a:solidFill>
            <a:srgbClr val="FFFF00"/>
          </a:solid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お問合せ先</a:t>
            </a:r>
          </a:p>
        </p:txBody>
      </p:sp>
      <p:pic>
        <p:nvPicPr>
          <p:cNvPr id="5" name="図 4">
            <a:extLst>
              <a:ext uri="{FF2B5EF4-FFF2-40B4-BE49-F238E27FC236}">
                <a16:creationId xmlns:a16="http://schemas.microsoft.com/office/drawing/2014/main" id="{8370A7CE-1A48-5AA5-4CB1-5E3A33A58210}"/>
              </a:ext>
            </a:extLst>
          </p:cNvPr>
          <p:cNvPicPr>
            <a:picLocks noChangeAspect="1"/>
          </p:cNvPicPr>
          <p:nvPr/>
        </p:nvPicPr>
        <p:blipFill>
          <a:blip r:embed="rId2"/>
          <a:stretch>
            <a:fillRect/>
          </a:stretch>
        </p:blipFill>
        <p:spPr>
          <a:xfrm>
            <a:off x="6384946" y="5004516"/>
            <a:ext cx="5807054" cy="1440223"/>
          </a:xfrm>
          <a:prstGeom prst="rect">
            <a:avLst/>
          </a:prstGeom>
        </p:spPr>
      </p:pic>
    </p:spTree>
    <p:extLst>
      <p:ext uri="{BB962C8B-B14F-4D97-AF65-F5344CB8AC3E}">
        <p14:creationId xmlns:p14="http://schemas.microsoft.com/office/powerpoint/2010/main" val="72346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7712EB1-6E1C-4D80-87C9-59C2656EF381}"/>
              </a:ext>
            </a:extLst>
          </p:cNvPr>
          <p:cNvSpPr txBox="1"/>
          <p:nvPr/>
        </p:nvSpPr>
        <p:spPr>
          <a:xfrm>
            <a:off x="1660124" y="332657"/>
            <a:ext cx="8828364" cy="584775"/>
          </a:xfrm>
          <a:prstGeom prst="rect">
            <a:avLst/>
          </a:prstGeom>
          <a:noFill/>
        </p:spPr>
        <p:txBody>
          <a:bodyPr wrap="square" rtlCol="0">
            <a:spAutoFit/>
          </a:bodyPr>
          <a:lstStyle/>
          <a:p>
            <a:pPr algn="ctr" defTabSz="457200"/>
            <a:r>
              <a:rPr lang="ja-JP" altLang="en-US" sz="3200" b="1" dirty="0">
                <a:solidFill>
                  <a:srgbClr val="FF0000"/>
                </a:solidFill>
                <a:latin typeface="Meiryo UI" panose="020B0604030504040204" pitchFamily="50" charset="-128"/>
                <a:ea typeface="Meiryo UI" panose="020B0604030504040204" pitchFamily="50" charset="-128"/>
              </a:rPr>
              <a:t>①　渋谷区医師会の産業医サービス</a:t>
            </a:r>
            <a:r>
              <a:rPr lang="ja-JP" altLang="en-US" sz="3200" b="1" dirty="0">
                <a:latin typeface="Meiryo UI" panose="020B0604030504040204" pitchFamily="50" charset="-128"/>
                <a:ea typeface="Meiryo UI" panose="020B0604030504040204" pitchFamily="50" charset="-128"/>
              </a:rPr>
              <a:t>を利用する</a:t>
            </a:r>
          </a:p>
        </p:txBody>
      </p:sp>
      <p:pic>
        <p:nvPicPr>
          <p:cNvPr id="3" name="グラフィックス 2" descr="電球と歯車">
            <a:extLst>
              <a:ext uri="{FF2B5EF4-FFF2-40B4-BE49-F238E27FC236}">
                <a16:creationId xmlns:a16="http://schemas.microsoft.com/office/drawing/2014/main" id="{B4B77CB1-A810-44BA-91AF-E8E75C850B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11129" y="5619866"/>
            <a:ext cx="685800" cy="685800"/>
          </a:xfrm>
          <a:prstGeom prst="rect">
            <a:avLst/>
          </a:prstGeom>
        </p:spPr>
      </p:pic>
      <p:sp>
        <p:nvSpPr>
          <p:cNvPr id="12" name="テキスト ボックス 11">
            <a:extLst>
              <a:ext uri="{FF2B5EF4-FFF2-40B4-BE49-F238E27FC236}">
                <a16:creationId xmlns:a16="http://schemas.microsoft.com/office/drawing/2014/main" id="{0512C3A4-876D-492F-B9C5-64247FCF36D5}"/>
              </a:ext>
            </a:extLst>
          </p:cNvPr>
          <p:cNvSpPr txBox="1"/>
          <p:nvPr/>
        </p:nvSpPr>
        <p:spPr>
          <a:xfrm>
            <a:off x="1991544" y="2420888"/>
            <a:ext cx="8568952" cy="4008790"/>
          </a:xfrm>
          <a:prstGeom prst="rect">
            <a:avLst/>
          </a:prstGeom>
          <a:noFill/>
        </p:spPr>
        <p:txBody>
          <a:bodyPr wrap="square" rtlCol="0">
            <a:spAutoFit/>
          </a:bodyPr>
          <a:lstStyle/>
          <a:p>
            <a:r>
              <a:rPr lang="ja-JP" altLang="en-US" sz="3200" b="1" dirty="0">
                <a:solidFill>
                  <a:srgbClr val="FF0000"/>
                </a:solidFill>
                <a:latin typeface="Meiryo UI" panose="020B0604030504040204" pitchFamily="50" charset="-128"/>
                <a:ea typeface="Meiryo UI" panose="020B0604030504040204" pitchFamily="50" charset="-128"/>
              </a:rPr>
              <a:t>モデル事業窓口</a:t>
            </a:r>
            <a:r>
              <a:rPr lang="ja-JP" altLang="en-US" sz="3200" b="1" dirty="0">
                <a:solidFill>
                  <a:srgbClr val="333333"/>
                </a:solidFill>
                <a:latin typeface="Meiryo UI" panose="020B0604030504040204" pitchFamily="50" charset="-128"/>
                <a:ea typeface="Meiryo UI" panose="020B0604030504040204" pitchFamily="50" charset="-128"/>
              </a:rPr>
              <a:t>（渋谷区医師会　事務局）</a:t>
            </a:r>
          </a:p>
          <a:p>
            <a:endParaRPr lang="en-US" altLang="ja-JP" sz="1200" dirty="0">
              <a:solidFill>
                <a:srgbClr val="333333"/>
              </a:solidFill>
              <a:latin typeface="Meiryo UI" panose="020B0604030504040204" pitchFamily="50" charset="-128"/>
              <a:ea typeface="Meiryo UI" panose="020B0604030504040204" pitchFamily="50" charset="-128"/>
            </a:endParaRPr>
          </a:p>
          <a:p>
            <a:r>
              <a:rPr lang="ja-JP" altLang="en-US" sz="2800" b="1" dirty="0">
                <a:solidFill>
                  <a:srgbClr val="FF0000"/>
                </a:solidFill>
                <a:latin typeface="Meiryo UI" panose="020B0604030504040204" pitchFamily="50" charset="-128"/>
                <a:ea typeface="Meiryo UI" panose="020B0604030504040204" pitchFamily="50" charset="-128"/>
              </a:rPr>
              <a:t>渋谷区内の産業医</a:t>
            </a:r>
            <a:r>
              <a:rPr lang="ja-JP" altLang="en-US" sz="2800" dirty="0">
                <a:solidFill>
                  <a:srgbClr val="333333"/>
                </a:solidFill>
                <a:latin typeface="Meiryo UI" panose="020B0604030504040204" pitchFamily="50" charset="-128"/>
                <a:ea typeface="Meiryo UI" panose="020B0604030504040204" pitchFamily="50" charset="-128"/>
              </a:rPr>
              <a:t>を選任して、地域の医師会員とも協力して事業場の産業医活動と健康管理を行います。</a:t>
            </a:r>
            <a:endParaRPr lang="en-US" altLang="ja-JP" sz="1100" dirty="0">
              <a:solidFill>
                <a:srgbClr val="333333"/>
              </a:solidFill>
              <a:latin typeface="Meiryo UI" panose="020B0604030504040204" pitchFamily="50" charset="-128"/>
              <a:ea typeface="Meiryo UI" panose="020B0604030504040204" pitchFamily="50" charset="-128"/>
            </a:endParaRPr>
          </a:p>
          <a:p>
            <a:endParaRPr lang="en-US" altLang="ja-JP" sz="1050" dirty="0">
              <a:solidFill>
                <a:srgbClr val="333333"/>
              </a:solidFill>
              <a:latin typeface="Meiryo UI" panose="020B0604030504040204" pitchFamily="50" charset="-128"/>
              <a:ea typeface="Meiryo UI" panose="020B0604030504040204" pitchFamily="50" charset="-128"/>
            </a:endParaRPr>
          </a:p>
          <a:p>
            <a:r>
              <a:rPr lang="ja-JP" altLang="en-US" sz="2400" b="1" dirty="0">
                <a:solidFill>
                  <a:srgbClr val="333333"/>
                </a:solidFill>
                <a:latin typeface="Meiryo UI" panose="020B0604030504040204" pitchFamily="50" charset="-128"/>
                <a:ea typeface="Meiryo UI" panose="020B0604030504040204" pitchFamily="50" charset="-128"/>
              </a:rPr>
              <a:t>健康診断結果に対する就業判定</a:t>
            </a:r>
            <a:endParaRPr lang="en-US" altLang="ja-JP" sz="2400" b="1" dirty="0">
              <a:solidFill>
                <a:srgbClr val="333333"/>
              </a:solidFill>
              <a:latin typeface="Meiryo UI" panose="020B0604030504040204" pitchFamily="50" charset="-128"/>
              <a:ea typeface="Meiryo UI" panose="020B0604030504040204" pitchFamily="50" charset="-128"/>
            </a:endParaRPr>
          </a:p>
          <a:p>
            <a:r>
              <a:rPr lang="ja-JP" altLang="en-US" sz="2400" b="1" dirty="0">
                <a:solidFill>
                  <a:srgbClr val="333333"/>
                </a:solidFill>
                <a:latin typeface="Meiryo UI" panose="020B0604030504040204" pitchFamily="50" charset="-128"/>
                <a:ea typeface="Meiryo UI" panose="020B0604030504040204" pitchFamily="50" charset="-128"/>
              </a:rPr>
              <a:t>事業場への定期訪問による職場巡視と作業管理・作業環境管理・</a:t>
            </a:r>
            <a:endParaRPr lang="en-US" altLang="ja-JP" sz="2400" b="1" dirty="0">
              <a:solidFill>
                <a:srgbClr val="333333"/>
              </a:solidFill>
              <a:latin typeface="Meiryo UI" panose="020B0604030504040204" pitchFamily="50" charset="-128"/>
              <a:ea typeface="Meiryo UI" panose="020B0604030504040204" pitchFamily="50" charset="-128"/>
            </a:endParaRPr>
          </a:p>
          <a:p>
            <a:r>
              <a:rPr lang="ja-JP" altLang="en-US" sz="2400" b="1" dirty="0">
                <a:solidFill>
                  <a:srgbClr val="333333"/>
                </a:solidFill>
                <a:latin typeface="Meiryo UI" panose="020B0604030504040204" pitchFamily="50" charset="-128"/>
                <a:ea typeface="Meiryo UI" panose="020B0604030504040204" pitchFamily="50" charset="-128"/>
              </a:rPr>
              <a:t>衛生委員会などへの各種健康情報の提供・健康相談対応・</a:t>
            </a:r>
            <a:endParaRPr lang="en-US" altLang="ja-JP" sz="2400" b="1" dirty="0">
              <a:solidFill>
                <a:srgbClr val="333333"/>
              </a:solidFill>
              <a:latin typeface="Meiryo UI" panose="020B0604030504040204" pitchFamily="50" charset="-128"/>
              <a:ea typeface="Meiryo UI" panose="020B0604030504040204" pitchFamily="50" charset="-128"/>
            </a:endParaRPr>
          </a:p>
          <a:p>
            <a:r>
              <a:rPr lang="ja-JP" altLang="en-US" sz="2400" b="1" dirty="0">
                <a:solidFill>
                  <a:srgbClr val="333333"/>
                </a:solidFill>
                <a:latin typeface="Meiryo UI" panose="020B0604030504040204" pitchFamily="50" charset="-128"/>
                <a:ea typeface="Meiryo UI" panose="020B0604030504040204" pitchFamily="50" charset="-128"/>
              </a:rPr>
              <a:t>保健指導・メンタルヘルス相談対応・長時間労働者への面接指導・</a:t>
            </a:r>
            <a:endParaRPr lang="en-US" altLang="ja-JP" sz="2400" b="1" dirty="0">
              <a:solidFill>
                <a:srgbClr val="333333"/>
              </a:solidFill>
              <a:latin typeface="Meiryo UI" panose="020B0604030504040204" pitchFamily="50" charset="-128"/>
              <a:ea typeface="Meiryo UI" panose="020B0604030504040204" pitchFamily="50" charset="-128"/>
            </a:endParaRPr>
          </a:p>
          <a:p>
            <a:r>
              <a:rPr lang="ja-JP" altLang="en-US" sz="2400" b="1" dirty="0">
                <a:solidFill>
                  <a:srgbClr val="333333"/>
                </a:solidFill>
                <a:latin typeface="Meiryo UI" panose="020B0604030504040204" pitchFamily="50" charset="-128"/>
                <a:ea typeface="Meiryo UI" panose="020B0604030504040204" pitchFamily="50" charset="-128"/>
              </a:rPr>
              <a:t>休職や復職の際の面談と事業主に対しての報告書や意見書の</a:t>
            </a:r>
            <a:endParaRPr lang="en-US" altLang="ja-JP" sz="2400" b="1" dirty="0">
              <a:solidFill>
                <a:srgbClr val="333333"/>
              </a:solidFill>
              <a:latin typeface="Meiryo UI" panose="020B0604030504040204" pitchFamily="50" charset="-128"/>
              <a:ea typeface="Meiryo UI" panose="020B0604030504040204" pitchFamily="50" charset="-128"/>
            </a:endParaRPr>
          </a:p>
          <a:p>
            <a:r>
              <a:rPr lang="ja-JP" altLang="en-US" sz="2400" b="1" dirty="0">
                <a:solidFill>
                  <a:srgbClr val="333333"/>
                </a:solidFill>
                <a:latin typeface="Meiryo UI" panose="020B0604030504040204" pitchFamily="50" charset="-128"/>
                <a:ea typeface="Meiryo UI" panose="020B0604030504040204" pitchFamily="50" charset="-128"/>
              </a:rPr>
              <a:t>作成・健康教育や衛生教育の実施と健康管理などを行います。</a:t>
            </a:r>
            <a:endParaRPr lang="en-US" altLang="ja-JP" sz="2400" b="1" dirty="0">
              <a:solidFill>
                <a:srgbClr val="333333"/>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209311F1-576C-45BC-B2A7-46AE9151DF5B}"/>
              </a:ext>
            </a:extLst>
          </p:cNvPr>
          <p:cNvSpPr/>
          <p:nvPr/>
        </p:nvSpPr>
        <p:spPr>
          <a:xfrm>
            <a:off x="1811524" y="1152037"/>
            <a:ext cx="8568952" cy="936104"/>
          </a:xfrm>
          <a:prstGeom prst="roundRect">
            <a:avLst/>
          </a:prstGeom>
          <a:solidFill>
            <a:srgbClr val="FFFF00"/>
          </a:solidFill>
          <a:ln>
            <a:solidFill>
              <a:srgbClr val="F21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rPr>
              <a:t>従業員数</a:t>
            </a:r>
            <a:r>
              <a:rPr lang="ja-JP" altLang="en-US" sz="3600" b="1" dirty="0">
                <a:solidFill>
                  <a:srgbClr val="F21626"/>
                </a:solidFill>
                <a:latin typeface="Meiryo UI" panose="020B0604030504040204" pitchFamily="50" charset="-128"/>
                <a:ea typeface="Meiryo UI" panose="020B0604030504040204" pitchFamily="50" charset="-128"/>
              </a:rPr>
              <a:t>５０名以上</a:t>
            </a:r>
            <a:r>
              <a:rPr lang="ja-JP" altLang="en-US" sz="3600" b="1" dirty="0">
                <a:solidFill>
                  <a:schemeClr val="tx1"/>
                </a:solidFill>
                <a:latin typeface="Meiryo UI" panose="020B0604030504040204" pitchFamily="50" charset="-128"/>
                <a:ea typeface="Meiryo UI" panose="020B0604030504040204" pitchFamily="50" charset="-128"/>
              </a:rPr>
              <a:t>の事業場は</a:t>
            </a:r>
            <a:r>
              <a:rPr lang="ja-JP" altLang="en-US" sz="3600" b="1" dirty="0">
                <a:solidFill>
                  <a:srgbClr val="F21626"/>
                </a:solidFill>
                <a:latin typeface="Meiryo UI" panose="020B0604030504040204" pitchFamily="50" charset="-128"/>
                <a:ea typeface="Meiryo UI" panose="020B0604030504040204" pitchFamily="50" charset="-128"/>
              </a:rPr>
              <a:t>義務</a:t>
            </a:r>
          </a:p>
        </p:txBody>
      </p:sp>
    </p:spTree>
    <p:extLst>
      <p:ext uri="{BB962C8B-B14F-4D97-AF65-F5344CB8AC3E}">
        <p14:creationId xmlns:p14="http://schemas.microsoft.com/office/powerpoint/2010/main" val="81182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矢印: 右 2">
            <a:extLst>
              <a:ext uri="{FF2B5EF4-FFF2-40B4-BE49-F238E27FC236}">
                <a16:creationId xmlns:a16="http://schemas.microsoft.com/office/drawing/2014/main" id="{330E5B9A-DF53-422E-91F9-51E10DA8231B}"/>
              </a:ext>
            </a:extLst>
          </p:cNvPr>
          <p:cNvSpPr/>
          <p:nvPr/>
        </p:nvSpPr>
        <p:spPr>
          <a:xfrm>
            <a:off x="2884900" y="3875964"/>
            <a:ext cx="1152128" cy="5125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矢印: 右 3">
            <a:extLst>
              <a:ext uri="{FF2B5EF4-FFF2-40B4-BE49-F238E27FC236}">
                <a16:creationId xmlns:a16="http://schemas.microsoft.com/office/drawing/2014/main" id="{2F271494-2743-4D0C-83D7-EF765FB1D37A}"/>
              </a:ext>
            </a:extLst>
          </p:cNvPr>
          <p:cNvSpPr/>
          <p:nvPr/>
        </p:nvSpPr>
        <p:spPr>
          <a:xfrm>
            <a:off x="2884900" y="4350634"/>
            <a:ext cx="1152128" cy="5125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矢印: 右 4">
            <a:extLst>
              <a:ext uri="{FF2B5EF4-FFF2-40B4-BE49-F238E27FC236}">
                <a16:creationId xmlns:a16="http://schemas.microsoft.com/office/drawing/2014/main" id="{BC6256B8-3ED1-4A77-9FD2-B96B0BAF1E71}"/>
              </a:ext>
            </a:extLst>
          </p:cNvPr>
          <p:cNvSpPr/>
          <p:nvPr/>
        </p:nvSpPr>
        <p:spPr>
          <a:xfrm>
            <a:off x="2893730" y="4825304"/>
            <a:ext cx="1152128" cy="5125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6" name="図 5">
            <a:extLst>
              <a:ext uri="{FF2B5EF4-FFF2-40B4-BE49-F238E27FC236}">
                <a16:creationId xmlns:a16="http://schemas.microsoft.com/office/drawing/2014/main" id="{440FF5BA-362E-EB92-C306-15AFFAD1F0A5}"/>
              </a:ext>
            </a:extLst>
          </p:cNvPr>
          <p:cNvPicPr>
            <a:picLocks noChangeAspect="1"/>
          </p:cNvPicPr>
          <p:nvPr/>
        </p:nvPicPr>
        <p:blipFill rotWithShape="1">
          <a:blip r:embed="rId2"/>
          <a:srcRect l="42936" t="14558" r="26238" b="6422"/>
          <a:stretch/>
        </p:blipFill>
        <p:spPr>
          <a:xfrm>
            <a:off x="4118994" y="47993"/>
            <a:ext cx="4689446" cy="6762013"/>
          </a:xfrm>
          <a:prstGeom prst="rect">
            <a:avLst/>
          </a:prstGeom>
        </p:spPr>
      </p:pic>
    </p:spTree>
    <p:extLst>
      <p:ext uri="{BB962C8B-B14F-4D97-AF65-F5344CB8AC3E}">
        <p14:creationId xmlns:p14="http://schemas.microsoft.com/office/powerpoint/2010/main" val="240863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右 3">
            <a:extLst>
              <a:ext uri="{FF2B5EF4-FFF2-40B4-BE49-F238E27FC236}">
                <a16:creationId xmlns:a16="http://schemas.microsoft.com/office/drawing/2014/main" id="{CD95FF54-C204-4DC0-90CE-33879BA13324}"/>
              </a:ext>
            </a:extLst>
          </p:cNvPr>
          <p:cNvSpPr/>
          <p:nvPr/>
        </p:nvSpPr>
        <p:spPr>
          <a:xfrm>
            <a:off x="2920733" y="737595"/>
            <a:ext cx="1152128" cy="5760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矢印: 右 4">
            <a:extLst>
              <a:ext uri="{FF2B5EF4-FFF2-40B4-BE49-F238E27FC236}">
                <a16:creationId xmlns:a16="http://schemas.microsoft.com/office/drawing/2014/main" id="{59404205-DC18-4981-A890-9FC587F11BFB}"/>
              </a:ext>
            </a:extLst>
          </p:cNvPr>
          <p:cNvSpPr/>
          <p:nvPr/>
        </p:nvSpPr>
        <p:spPr>
          <a:xfrm>
            <a:off x="2920733" y="1660425"/>
            <a:ext cx="1152128" cy="5760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矢印: 右 6">
            <a:extLst>
              <a:ext uri="{FF2B5EF4-FFF2-40B4-BE49-F238E27FC236}">
                <a16:creationId xmlns:a16="http://schemas.microsoft.com/office/drawing/2014/main" id="{37757F73-344E-47E9-BB5D-2D64AD736C29}"/>
              </a:ext>
            </a:extLst>
          </p:cNvPr>
          <p:cNvSpPr/>
          <p:nvPr/>
        </p:nvSpPr>
        <p:spPr>
          <a:xfrm>
            <a:off x="1376057" y="3099390"/>
            <a:ext cx="2696804" cy="1396698"/>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担当者への</a:t>
            </a:r>
            <a:endParaRPr lang="en-US" altLang="ja-JP" dirty="0"/>
          </a:p>
          <a:p>
            <a:pPr algn="ctr"/>
            <a:r>
              <a:rPr lang="ja-JP" altLang="en-US" dirty="0"/>
              <a:t>継続的なサポート</a:t>
            </a:r>
          </a:p>
        </p:txBody>
      </p:sp>
      <p:pic>
        <p:nvPicPr>
          <p:cNvPr id="6" name="図 5">
            <a:extLst>
              <a:ext uri="{FF2B5EF4-FFF2-40B4-BE49-F238E27FC236}">
                <a16:creationId xmlns:a16="http://schemas.microsoft.com/office/drawing/2014/main" id="{EDC694B4-C5D8-85C6-F0FA-67118F58CEA5}"/>
              </a:ext>
            </a:extLst>
          </p:cNvPr>
          <p:cNvPicPr>
            <a:picLocks noChangeAspect="1"/>
          </p:cNvPicPr>
          <p:nvPr/>
        </p:nvPicPr>
        <p:blipFill rotWithShape="1">
          <a:blip r:embed="rId2"/>
          <a:srcRect l="42041" t="14924" r="25551" b="8869"/>
          <a:stretch/>
        </p:blipFill>
        <p:spPr>
          <a:xfrm>
            <a:off x="4072861" y="0"/>
            <a:ext cx="5107428" cy="6755687"/>
          </a:xfrm>
          <a:prstGeom prst="rect">
            <a:avLst/>
          </a:prstGeom>
        </p:spPr>
      </p:pic>
    </p:spTree>
    <p:extLst>
      <p:ext uri="{BB962C8B-B14F-4D97-AF65-F5344CB8AC3E}">
        <p14:creationId xmlns:p14="http://schemas.microsoft.com/office/powerpoint/2010/main" val="62581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11022D-C47D-46DB-979F-1683F914B7E4}"/>
              </a:ext>
            </a:extLst>
          </p:cNvPr>
          <p:cNvSpPr txBox="1"/>
          <p:nvPr/>
        </p:nvSpPr>
        <p:spPr>
          <a:xfrm>
            <a:off x="2407901" y="117053"/>
            <a:ext cx="8352928" cy="646331"/>
          </a:xfrm>
          <a:prstGeom prst="rect">
            <a:avLst/>
          </a:prstGeom>
          <a:noFill/>
        </p:spPr>
        <p:txBody>
          <a:bodyPr wrap="square" rtlCol="0">
            <a:spAutoFit/>
          </a:bodyPr>
          <a:lstStyle/>
          <a:p>
            <a:pPr algn="ctr"/>
            <a:r>
              <a:rPr lang="ja-JP" altLang="en-US" sz="3600" dirty="0">
                <a:solidFill>
                  <a:srgbClr val="FF0000"/>
                </a:solidFill>
                <a:latin typeface="Meiryo UI" panose="020B0604030504040204" pitchFamily="50" charset="-128"/>
                <a:ea typeface="Meiryo UI" panose="020B0604030504040204" pitchFamily="50" charset="-128"/>
              </a:rPr>
              <a:t>医師会への相談の例</a:t>
            </a:r>
          </a:p>
        </p:txBody>
      </p:sp>
      <p:sp>
        <p:nvSpPr>
          <p:cNvPr id="3" name="テキスト ボックス 2">
            <a:extLst>
              <a:ext uri="{FF2B5EF4-FFF2-40B4-BE49-F238E27FC236}">
                <a16:creationId xmlns:a16="http://schemas.microsoft.com/office/drawing/2014/main" id="{DABCC9CA-97C5-45DD-9B97-D0C7F5944885}"/>
              </a:ext>
            </a:extLst>
          </p:cNvPr>
          <p:cNvSpPr txBox="1"/>
          <p:nvPr/>
        </p:nvSpPr>
        <p:spPr>
          <a:xfrm>
            <a:off x="2978639" y="928874"/>
            <a:ext cx="8784976" cy="5262979"/>
          </a:xfrm>
          <a:prstGeom prst="rect">
            <a:avLst/>
          </a:prstGeom>
          <a:solidFill>
            <a:srgbClr val="FFFFCC"/>
          </a:solidFill>
          <a:ln>
            <a:solidFill>
              <a:schemeClr val="tx1"/>
            </a:solidFill>
          </a:ln>
        </p:spPr>
        <p:txBody>
          <a:bodyPr wrap="square" rtlCol="0">
            <a:spAutoFit/>
          </a:bodyPr>
          <a:lstStyle/>
          <a:p>
            <a:r>
              <a:rPr lang="ja-JP" altLang="en-US" sz="2800" dirty="0">
                <a:latin typeface="Meiryo UI" panose="020B0604030504040204" pitchFamily="50" charset="-128"/>
                <a:ea typeface="Meiryo UI" panose="020B0604030504040204" pitchFamily="50" charset="-128"/>
              </a:rPr>
              <a:t>①パートやアルバイトを含めると常時雇用する従業員が</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毎月５０人を超えているので、産業医を紹介してほしい</a:t>
            </a:r>
            <a:endParaRPr lang="en-US" altLang="ja-JP" sz="28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②従業員数は５０名を超えていないが、健康診断後の</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就業の可否などについて対応してくれる先生を紹介してほしい</a:t>
            </a:r>
            <a:endParaRPr lang="en-US" altLang="ja-JP" sz="28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③従業員数は５０名を超えていないが、メンタルヘルス問題で困っている従業員がいるので、相談できる先生を紹介して</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ほしい</a:t>
            </a:r>
            <a:endParaRPr lang="en-US" altLang="ja-JP" sz="28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④「健康経営」を目指してみたいので一度話を聞いてみたい</a:t>
            </a:r>
            <a:endParaRPr lang="en-US" altLang="ja-JP" sz="28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⑤地域産保センターの活用を検討したいので紹介してほしい</a:t>
            </a:r>
            <a:endParaRPr lang="en-US" altLang="ja-JP" sz="28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その他　お気軽にお問合せ下さい！　渋谷区医師会事務局　</a:t>
            </a:r>
            <a:r>
              <a:rPr lang="en-US" altLang="ja-JP" sz="2400" dirty="0">
                <a:latin typeface="Meiryo UI" panose="020B0604030504040204" pitchFamily="50" charset="-128"/>
                <a:ea typeface="Meiryo UI" panose="020B0604030504040204" pitchFamily="50" charset="-128"/>
              </a:rPr>
              <a:t>03-3462-2200</a:t>
            </a:r>
            <a:endParaRPr lang="ja-JP" altLang="en-US" sz="2800" b="1" dirty="0">
              <a:solidFill>
                <a:srgbClr val="FF0000"/>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89DD0888-D26D-DDD9-0122-C9428B12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65" y="3429000"/>
            <a:ext cx="1554105" cy="2762853"/>
          </a:xfrm>
          <a:prstGeom prst="rect">
            <a:avLst/>
          </a:prstGeom>
        </p:spPr>
      </p:pic>
      <p:pic>
        <p:nvPicPr>
          <p:cNvPr id="19" name="図 18">
            <a:extLst>
              <a:ext uri="{FF2B5EF4-FFF2-40B4-BE49-F238E27FC236}">
                <a16:creationId xmlns:a16="http://schemas.microsoft.com/office/drawing/2014/main" id="{0F01553D-7EEA-D911-A597-658DA8F73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886264"/>
            <a:ext cx="2742641" cy="1542736"/>
          </a:xfrm>
          <a:prstGeom prst="rect">
            <a:avLst/>
          </a:prstGeom>
        </p:spPr>
      </p:pic>
    </p:spTree>
    <p:extLst>
      <p:ext uri="{BB962C8B-B14F-4D97-AF65-F5344CB8AC3E}">
        <p14:creationId xmlns:p14="http://schemas.microsoft.com/office/powerpoint/2010/main" val="8484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7712EB1-6E1C-4D80-87C9-59C2656EF381}"/>
              </a:ext>
            </a:extLst>
          </p:cNvPr>
          <p:cNvSpPr txBox="1"/>
          <p:nvPr/>
        </p:nvSpPr>
        <p:spPr>
          <a:xfrm>
            <a:off x="2776450" y="227868"/>
            <a:ext cx="6824749" cy="584775"/>
          </a:xfrm>
          <a:prstGeom prst="rect">
            <a:avLst/>
          </a:prstGeom>
          <a:noFill/>
        </p:spPr>
        <p:txBody>
          <a:bodyPr wrap="square" rtlCol="0">
            <a:spAutoFit/>
          </a:bodyPr>
          <a:lstStyle/>
          <a:p>
            <a:pPr algn="ctr" defTabSz="457200"/>
            <a:r>
              <a:rPr lang="ja-JP" altLang="en-US" sz="3200" b="1" dirty="0">
                <a:latin typeface="Meiryo UI" panose="020B0604030504040204" pitchFamily="50" charset="-128"/>
                <a:ea typeface="Meiryo UI" panose="020B0604030504040204" pitchFamily="50" charset="-128"/>
              </a:rPr>
              <a:t>②無料の</a:t>
            </a:r>
            <a:r>
              <a:rPr lang="ja-JP" altLang="en-US" sz="3200" b="1" dirty="0">
                <a:solidFill>
                  <a:srgbClr val="FF0000"/>
                </a:solidFill>
                <a:latin typeface="Meiryo UI" panose="020B0604030504040204" pitchFamily="50" charset="-128"/>
                <a:ea typeface="Meiryo UI" panose="020B0604030504040204" pitchFamily="50" charset="-128"/>
              </a:rPr>
              <a:t>地域産保センター</a:t>
            </a:r>
            <a:r>
              <a:rPr lang="ja-JP" altLang="en-US" sz="3200" b="1" dirty="0">
                <a:latin typeface="Meiryo UI" panose="020B0604030504040204" pitchFamily="50" charset="-128"/>
                <a:ea typeface="Meiryo UI" panose="020B0604030504040204" pitchFamily="50" charset="-128"/>
              </a:rPr>
              <a:t>を利用する</a:t>
            </a:r>
          </a:p>
        </p:txBody>
      </p:sp>
      <p:pic>
        <p:nvPicPr>
          <p:cNvPr id="3" name="グラフィックス 2" descr="電球と歯車">
            <a:extLst>
              <a:ext uri="{FF2B5EF4-FFF2-40B4-BE49-F238E27FC236}">
                <a16:creationId xmlns:a16="http://schemas.microsoft.com/office/drawing/2014/main" id="{B4B77CB1-A810-44BA-91AF-E8E75C850B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11129" y="5619866"/>
            <a:ext cx="685800" cy="685800"/>
          </a:xfrm>
          <a:prstGeom prst="rect">
            <a:avLst/>
          </a:prstGeom>
        </p:spPr>
      </p:pic>
      <p:sp>
        <p:nvSpPr>
          <p:cNvPr id="4" name="四角形: 角を丸くする 3">
            <a:extLst>
              <a:ext uri="{FF2B5EF4-FFF2-40B4-BE49-F238E27FC236}">
                <a16:creationId xmlns:a16="http://schemas.microsoft.com/office/drawing/2014/main" id="{64E69C65-8212-4B96-B863-313541CC5400}"/>
              </a:ext>
            </a:extLst>
          </p:cNvPr>
          <p:cNvSpPr/>
          <p:nvPr/>
        </p:nvSpPr>
        <p:spPr>
          <a:xfrm>
            <a:off x="1811524" y="902346"/>
            <a:ext cx="8568952" cy="764182"/>
          </a:xfrm>
          <a:prstGeom prst="roundRect">
            <a:avLst/>
          </a:prstGeom>
          <a:solidFill>
            <a:srgbClr val="FFFF00"/>
          </a:solidFill>
          <a:ln>
            <a:solidFill>
              <a:srgbClr val="F21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従業員数</a:t>
            </a:r>
            <a:r>
              <a:rPr lang="ja-JP" altLang="en-US" sz="3200" b="1" dirty="0">
                <a:solidFill>
                  <a:srgbClr val="F21626"/>
                </a:solidFill>
                <a:latin typeface="Meiryo UI" panose="020B0604030504040204" pitchFamily="50" charset="-128"/>
                <a:ea typeface="Meiryo UI" panose="020B0604030504040204" pitchFamily="50" charset="-128"/>
              </a:rPr>
              <a:t>５０名未満</a:t>
            </a:r>
            <a:r>
              <a:rPr lang="ja-JP" altLang="en-US" sz="3200" b="1" dirty="0">
                <a:solidFill>
                  <a:schemeClr val="tx1"/>
                </a:solidFill>
                <a:latin typeface="Meiryo UI" panose="020B0604030504040204" pitchFamily="50" charset="-128"/>
                <a:ea typeface="Meiryo UI" panose="020B0604030504040204" pitchFamily="50" charset="-128"/>
              </a:rPr>
              <a:t>の事業場のみ　利用可能</a:t>
            </a:r>
          </a:p>
        </p:txBody>
      </p:sp>
      <p:pic>
        <p:nvPicPr>
          <p:cNvPr id="6" name="図 5">
            <a:extLst>
              <a:ext uri="{FF2B5EF4-FFF2-40B4-BE49-F238E27FC236}">
                <a16:creationId xmlns:a16="http://schemas.microsoft.com/office/drawing/2014/main" id="{646BDE88-55B7-8E3E-7A0B-B6E8313412A3}"/>
              </a:ext>
            </a:extLst>
          </p:cNvPr>
          <p:cNvPicPr>
            <a:picLocks noChangeAspect="1"/>
          </p:cNvPicPr>
          <p:nvPr/>
        </p:nvPicPr>
        <p:blipFill rotWithShape="1">
          <a:blip r:embed="rId4"/>
          <a:srcRect l="15069" t="15046" r="9106" b="16820"/>
          <a:stretch/>
        </p:blipFill>
        <p:spPr>
          <a:xfrm>
            <a:off x="1123172" y="1666528"/>
            <a:ext cx="10271099" cy="5191472"/>
          </a:xfrm>
          <a:prstGeom prst="rect">
            <a:avLst/>
          </a:prstGeom>
        </p:spPr>
      </p:pic>
    </p:spTree>
    <p:extLst>
      <p:ext uri="{BB962C8B-B14F-4D97-AF65-F5344CB8AC3E}">
        <p14:creationId xmlns:p14="http://schemas.microsoft.com/office/powerpoint/2010/main" val="226299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11022D-C47D-46DB-979F-1683F914B7E4}"/>
              </a:ext>
            </a:extLst>
          </p:cNvPr>
          <p:cNvSpPr txBox="1"/>
          <p:nvPr/>
        </p:nvSpPr>
        <p:spPr>
          <a:xfrm>
            <a:off x="2072923" y="44625"/>
            <a:ext cx="8352928" cy="1323439"/>
          </a:xfrm>
          <a:prstGeom prst="rect">
            <a:avLst/>
          </a:prstGeom>
          <a:noFill/>
        </p:spPr>
        <p:txBody>
          <a:bodyPr wrap="square" rtlCol="0">
            <a:spAutoFit/>
          </a:bodyPr>
          <a:lstStyle/>
          <a:p>
            <a:pPr algn="ctr"/>
            <a:r>
              <a:rPr lang="ja-JP" altLang="en-US" sz="4000" dirty="0">
                <a:solidFill>
                  <a:srgbClr val="FF0000"/>
                </a:solidFill>
                <a:latin typeface="Meiryo UI" panose="020B0604030504040204" pitchFamily="50" charset="-128"/>
                <a:ea typeface="Meiryo UI" panose="020B0604030504040204" pitchFamily="50" charset="-128"/>
              </a:rPr>
              <a:t>産業医をきちんと選任して</a:t>
            </a:r>
            <a:endParaRPr lang="en-US" altLang="ja-JP" sz="4000" dirty="0">
              <a:solidFill>
                <a:srgbClr val="FF0000"/>
              </a:solidFill>
              <a:latin typeface="Meiryo UI" panose="020B0604030504040204" pitchFamily="50" charset="-128"/>
              <a:ea typeface="Meiryo UI" panose="020B0604030504040204" pitchFamily="50" charset="-128"/>
            </a:endParaRPr>
          </a:p>
          <a:p>
            <a:pPr algn="ctr"/>
            <a:r>
              <a:rPr lang="ja-JP" altLang="en-US" sz="4000" dirty="0">
                <a:solidFill>
                  <a:srgbClr val="FF0000"/>
                </a:solidFill>
                <a:latin typeface="Meiryo UI" panose="020B0604030504040204" pitchFamily="50" charset="-128"/>
                <a:ea typeface="Meiryo UI" panose="020B0604030504040204" pitchFamily="50" charset="-128"/>
              </a:rPr>
              <a:t>業務をしてもらうことのメリット</a:t>
            </a:r>
          </a:p>
        </p:txBody>
      </p:sp>
      <p:sp>
        <p:nvSpPr>
          <p:cNvPr id="3" name="テキスト ボックス 2">
            <a:extLst>
              <a:ext uri="{FF2B5EF4-FFF2-40B4-BE49-F238E27FC236}">
                <a16:creationId xmlns:a16="http://schemas.microsoft.com/office/drawing/2014/main" id="{DABCC9CA-97C5-45DD-9B97-D0C7F5944885}"/>
              </a:ext>
            </a:extLst>
          </p:cNvPr>
          <p:cNvSpPr txBox="1"/>
          <p:nvPr/>
        </p:nvSpPr>
        <p:spPr>
          <a:xfrm>
            <a:off x="1865530" y="1484784"/>
            <a:ext cx="8460940" cy="5016758"/>
          </a:xfrm>
          <a:prstGeom prst="rect">
            <a:avLst/>
          </a:prstGeom>
          <a:solidFill>
            <a:srgbClr val="FFFFCC"/>
          </a:solidFill>
          <a:ln>
            <a:solidFill>
              <a:schemeClr val="tx1"/>
            </a:solidFill>
          </a:ln>
        </p:spPr>
        <p:txBody>
          <a:bodyPr wrap="square" rtlCol="0">
            <a:spAutoFit/>
          </a:bodyPr>
          <a:lstStyle/>
          <a:p>
            <a:r>
              <a:rPr lang="ja-JP" altLang="en-US" sz="2800" dirty="0">
                <a:latin typeface="Meiryo UI" panose="020B0604030504040204" pitchFamily="50" charset="-128"/>
                <a:ea typeface="Meiryo UI" panose="020B0604030504040204" pitchFamily="50" charset="-128"/>
              </a:rPr>
              <a:t>①</a:t>
            </a:r>
            <a:r>
              <a:rPr lang="ja-JP" altLang="en-US" sz="2800" dirty="0">
                <a:solidFill>
                  <a:srgbClr val="FF0000"/>
                </a:solidFill>
                <a:latin typeface="Meiryo UI" panose="020B0604030504040204" pitchFamily="50" charset="-128"/>
                <a:ea typeface="Meiryo UI" panose="020B0604030504040204" pitchFamily="50" charset="-128"/>
              </a:rPr>
              <a:t>法令遵守</a:t>
            </a:r>
            <a:r>
              <a:rPr lang="ja-JP" altLang="en-US" sz="2800" dirty="0">
                <a:latin typeface="Meiryo UI" panose="020B0604030504040204" pitchFamily="50" charset="-128"/>
                <a:ea typeface="Meiryo UI" panose="020B0604030504040204" pitchFamily="50" charset="-128"/>
              </a:rPr>
              <a:t>ができるので何かが起きても経営者に対する</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コンプライアンスでの追及はされにくい</a:t>
            </a:r>
            <a:endParaRPr lang="en-US" altLang="ja-JP" sz="28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②身体とメンタルともに、労災が起きた時でも経営者の訴訟</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リスクが減る・・・経営層の</a:t>
            </a:r>
            <a:r>
              <a:rPr lang="ja-JP" altLang="en-US" sz="2800" dirty="0">
                <a:solidFill>
                  <a:srgbClr val="FF0000"/>
                </a:solidFill>
                <a:latin typeface="Meiryo UI" panose="020B0604030504040204" pitchFamily="50" charset="-128"/>
                <a:ea typeface="Meiryo UI" panose="020B0604030504040204" pitchFamily="50" charset="-128"/>
              </a:rPr>
              <a:t>退職慰労金</a:t>
            </a:r>
            <a:r>
              <a:rPr lang="ja-JP" altLang="en-US" sz="2800" dirty="0">
                <a:latin typeface="Meiryo UI" panose="020B0604030504040204" pitchFamily="50" charset="-128"/>
                <a:ea typeface="Meiryo UI" panose="020B0604030504040204" pitchFamily="50" charset="-128"/>
              </a:rPr>
              <a:t>が守れる</a:t>
            </a:r>
            <a:endParaRPr lang="en-US" altLang="ja-JP" sz="28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③プロが介入することで、病気やメンタルヘルス問題で</a:t>
            </a:r>
            <a:endParaRPr lang="en-US" altLang="ja-JP" sz="2800" dirty="0">
              <a:latin typeface="Meiryo UI" panose="020B0604030504040204" pitchFamily="50" charset="-128"/>
              <a:ea typeface="Meiryo UI" panose="020B0604030504040204" pitchFamily="50" charset="-128"/>
            </a:endParaRPr>
          </a:p>
          <a:p>
            <a:r>
              <a:rPr lang="ja-JP" altLang="en-US" sz="2800" dirty="0">
                <a:solidFill>
                  <a:srgbClr val="FF0000"/>
                </a:solidFill>
                <a:latin typeface="Meiryo UI" panose="020B0604030504040204" pitchFamily="50" charset="-128"/>
                <a:ea typeface="Meiryo UI" panose="020B0604030504040204" pitchFamily="50" charset="-128"/>
              </a:rPr>
              <a:t>　職員を失うリスク</a:t>
            </a:r>
            <a:r>
              <a:rPr lang="ja-JP" altLang="en-US" sz="2800" dirty="0">
                <a:latin typeface="Meiryo UI" panose="020B0604030504040204" pitchFamily="50" charset="-128"/>
                <a:ea typeface="Meiryo UI" panose="020B0604030504040204" pitchFamily="50" charset="-128"/>
              </a:rPr>
              <a:t>が減る</a:t>
            </a:r>
            <a:endParaRPr lang="en-US" altLang="ja-JP" sz="28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④「</a:t>
            </a:r>
            <a:r>
              <a:rPr lang="ja-JP" altLang="en-US" sz="2800" dirty="0">
                <a:solidFill>
                  <a:srgbClr val="FF0000"/>
                </a:solidFill>
                <a:latin typeface="Meiryo UI" panose="020B0604030504040204" pitchFamily="50" charset="-128"/>
                <a:ea typeface="Meiryo UI" panose="020B0604030504040204" pitchFamily="50" charset="-128"/>
              </a:rPr>
              <a:t>健康経営</a:t>
            </a:r>
            <a:r>
              <a:rPr lang="ja-JP" altLang="en-US" sz="2800" dirty="0">
                <a:latin typeface="Meiryo UI" panose="020B0604030504040204" pitchFamily="50" charset="-128"/>
                <a:ea typeface="Meiryo UI" panose="020B0604030504040204" pitchFamily="50" charset="-128"/>
              </a:rPr>
              <a:t>」を宣言し、産業医と共に健康管理を行う</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ことで、ホームページなどで採用者へのアピールができる</a:t>
            </a:r>
            <a:endParaRPr lang="en-US" altLang="ja-JP" sz="28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⑤ 「</a:t>
            </a:r>
            <a:r>
              <a:rPr lang="ja-JP" altLang="en-US" sz="2800" dirty="0">
                <a:solidFill>
                  <a:srgbClr val="FF0000"/>
                </a:solidFill>
                <a:latin typeface="Meiryo UI" panose="020B0604030504040204" pitchFamily="50" charset="-128"/>
                <a:ea typeface="Meiryo UI" panose="020B0604030504040204" pitchFamily="50" charset="-128"/>
              </a:rPr>
              <a:t>健康経営</a:t>
            </a:r>
            <a:r>
              <a:rPr lang="ja-JP" altLang="en-US" sz="2800" dirty="0">
                <a:latin typeface="Meiryo UI" panose="020B0604030504040204" pitchFamily="50" charset="-128"/>
                <a:ea typeface="Meiryo UI" panose="020B0604030504040204" pitchFamily="50" charset="-128"/>
              </a:rPr>
              <a:t>」の認証を取得することで、銀行等や従業員</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取引先からの評価が上がる</a:t>
            </a:r>
          </a:p>
        </p:txBody>
      </p:sp>
      <p:pic>
        <p:nvPicPr>
          <p:cNvPr id="5" name="図 4">
            <a:extLst>
              <a:ext uri="{FF2B5EF4-FFF2-40B4-BE49-F238E27FC236}">
                <a16:creationId xmlns:a16="http://schemas.microsoft.com/office/drawing/2014/main" id="{AD71EA3E-677D-0C2A-8B8C-00466FB89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1170" y="3674100"/>
            <a:ext cx="1690830" cy="2827442"/>
          </a:xfrm>
          <a:prstGeom prst="rect">
            <a:avLst/>
          </a:prstGeom>
        </p:spPr>
      </p:pic>
    </p:spTree>
    <p:extLst>
      <p:ext uri="{BB962C8B-B14F-4D97-AF65-F5344CB8AC3E}">
        <p14:creationId xmlns:p14="http://schemas.microsoft.com/office/powerpoint/2010/main" val="187180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517</Words>
  <Application>Microsoft Office PowerPoint</Application>
  <PresentationFormat>ワイド画面</PresentationFormat>
  <Paragraphs>59</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Meiryo UI</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佐藤 典久</dc:creator>
  <cp:lastModifiedBy>山本 将司</cp:lastModifiedBy>
  <cp:revision>9</cp:revision>
  <cp:lastPrinted>2022-05-02T08:26:01Z</cp:lastPrinted>
  <dcterms:created xsi:type="dcterms:W3CDTF">2022-04-27T07:53:02Z</dcterms:created>
  <dcterms:modified xsi:type="dcterms:W3CDTF">2026-02-17T08:14:52Z</dcterms:modified>
</cp:coreProperties>
</file>